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4" r:id="rId3"/>
    <p:sldId id="257" r:id="rId4"/>
    <p:sldId id="263" r:id="rId5"/>
    <p:sldId id="259" r:id="rId6"/>
    <p:sldId id="258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0664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8557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2361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35858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2908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7231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5268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6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239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39932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222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069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88607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0460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4431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776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7004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090CC0C-2C7B-4C54-BF2D-08F2D2EC87D2}" type="datetimeFigureOut">
              <a:rPr lang="nl-NL" smtClean="0"/>
              <a:t>24-1-2017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26F9B96-A56B-4F6C-91BD-95FD8AAA68C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63481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1/login-page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Movie Master</a:t>
            </a:r>
            <a:br>
              <a:rPr lang="nl-NL" dirty="0"/>
            </a:b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A BROWSER </a:t>
            </a:r>
            <a:r>
              <a:rPr lang="en-US" dirty="0"/>
              <a:t>based</a:t>
            </a:r>
            <a:r>
              <a:rPr lang="nl-NL" dirty="0"/>
              <a:t> Movie quiz </a:t>
            </a:r>
            <a:r>
              <a:rPr lang="en-AU" dirty="0"/>
              <a:t>application</a:t>
            </a:r>
          </a:p>
          <a:p>
            <a:endParaRPr lang="en-AU" dirty="0"/>
          </a:p>
          <a:p>
            <a:r>
              <a:rPr lang="en-AU" sz="1600" dirty="0"/>
              <a:t>Team Z: </a:t>
            </a:r>
            <a:r>
              <a:rPr lang="en-AU" sz="1600" dirty="0" err="1"/>
              <a:t>HarRiët</a:t>
            </a:r>
            <a:r>
              <a:rPr lang="en-AU" sz="1600" dirty="0"/>
              <a:t>, </a:t>
            </a:r>
            <a:r>
              <a:rPr lang="en-AU" sz="1600" dirty="0" err="1"/>
              <a:t>Areg</a:t>
            </a:r>
            <a:r>
              <a:rPr lang="en-AU" sz="1600" dirty="0"/>
              <a:t>, David</a:t>
            </a:r>
          </a:p>
        </p:txBody>
      </p:sp>
    </p:spTree>
    <p:extLst>
      <p:ext uri="{BB962C8B-B14F-4D97-AF65-F5344CB8AC3E}">
        <p14:creationId xmlns:p14="http://schemas.microsoft.com/office/powerpoint/2010/main" val="2761055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65406" y="3067287"/>
            <a:ext cx="7211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dirty="0">
                <a:hlinkClick r:id="rId2"/>
              </a:rPr>
              <a:t>Demo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70044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334947"/>
          </a:xfrm>
        </p:spPr>
        <p:txBody>
          <a:bodyPr/>
          <a:lstStyle/>
          <a:p>
            <a:r>
              <a:rPr lang="nl-NL" dirty="0"/>
              <a:t>The product </a:t>
            </a:r>
            <a:r>
              <a:rPr lang="nl-NL" dirty="0" err="1"/>
              <a:t>backlog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678329"/>
            <a:ext cx="10131425" cy="4560426"/>
          </a:xfrm>
        </p:spPr>
        <p:txBody>
          <a:bodyPr>
            <a:normAutofit/>
          </a:bodyPr>
          <a:lstStyle/>
          <a:p>
            <a:r>
              <a:rPr lang="nl-NL" dirty="0" err="1"/>
              <a:t>Implemented</a:t>
            </a:r>
            <a:r>
              <a:rPr lang="nl-NL" dirty="0"/>
              <a:t> user </a:t>
            </a:r>
            <a:r>
              <a:rPr lang="nl-NL" dirty="0" err="1"/>
              <a:t>stories</a:t>
            </a:r>
            <a:r>
              <a:rPr lang="nl-NL" dirty="0"/>
              <a:t> (</a:t>
            </a:r>
            <a:r>
              <a:rPr lang="nl-NL" dirty="0" err="1"/>
              <a:t>Mimimum</a:t>
            </a:r>
            <a:r>
              <a:rPr lang="nl-NL" dirty="0"/>
              <a:t> </a:t>
            </a:r>
            <a:r>
              <a:rPr lang="nl-NL" dirty="0" err="1"/>
              <a:t>Viable</a:t>
            </a:r>
            <a:r>
              <a:rPr lang="nl-NL" dirty="0"/>
              <a:t> Product):</a:t>
            </a:r>
          </a:p>
          <a:p>
            <a:pPr lvl="1"/>
            <a:r>
              <a:rPr lang="nl-NL" dirty="0"/>
              <a:t>Login &amp; </a:t>
            </a:r>
            <a:r>
              <a:rPr lang="nl-NL" dirty="0" err="1"/>
              <a:t>authorization</a:t>
            </a:r>
            <a:r>
              <a:rPr lang="nl-NL" dirty="0"/>
              <a:t> token</a:t>
            </a:r>
          </a:p>
          <a:p>
            <a:pPr lvl="1"/>
            <a:r>
              <a:rPr lang="nl-NL" dirty="0"/>
              <a:t>Start quiz</a:t>
            </a:r>
          </a:p>
          <a:p>
            <a:pPr lvl="1"/>
            <a:r>
              <a:rPr lang="nl-NL" dirty="0"/>
              <a:t>Different question types</a:t>
            </a:r>
          </a:p>
          <a:p>
            <a:pPr lvl="1"/>
            <a:r>
              <a:rPr lang="nl-NL" dirty="0"/>
              <a:t>Show </a:t>
            </a:r>
            <a:r>
              <a:rPr lang="nl-NL" dirty="0" err="1"/>
              <a:t>questions</a:t>
            </a:r>
            <a:r>
              <a:rPr lang="nl-NL" dirty="0"/>
              <a:t> &amp; (</a:t>
            </a:r>
            <a:r>
              <a:rPr lang="nl-NL" dirty="0" err="1"/>
              <a:t>unique</a:t>
            </a:r>
            <a:r>
              <a:rPr lang="nl-NL" dirty="0"/>
              <a:t>) </a:t>
            </a:r>
            <a:r>
              <a:rPr lang="nl-NL" dirty="0" err="1"/>
              <a:t>answer</a:t>
            </a:r>
            <a:r>
              <a:rPr lang="nl-NL" dirty="0"/>
              <a:t> options</a:t>
            </a:r>
          </a:p>
          <a:p>
            <a:pPr lvl="1"/>
            <a:r>
              <a:rPr lang="nl-NL" dirty="0"/>
              <a:t>Show </a:t>
            </a:r>
            <a:r>
              <a:rPr lang="nl-NL" dirty="0" err="1"/>
              <a:t>aggregate</a:t>
            </a:r>
            <a:r>
              <a:rPr lang="nl-NL" dirty="0"/>
              <a:t> quiz </a:t>
            </a:r>
            <a:r>
              <a:rPr lang="nl-NL" dirty="0" err="1"/>
              <a:t>results</a:t>
            </a:r>
            <a:endParaRPr lang="nl-NL" dirty="0"/>
          </a:p>
          <a:p>
            <a:r>
              <a:rPr lang="nl-NL" dirty="0"/>
              <a:t>Nice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haves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Show correct/</a:t>
            </a:r>
            <a:r>
              <a:rPr lang="nl-NL" dirty="0" err="1"/>
              <a:t>false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 at </a:t>
            </a:r>
            <a:r>
              <a:rPr lang="nl-NL" dirty="0" err="1"/>
              <a:t>the</a:t>
            </a:r>
            <a:r>
              <a:rPr lang="nl-NL" dirty="0"/>
              <a:t> end of </a:t>
            </a:r>
            <a:r>
              <a:rPr lang="nl-NL" dirty="0" err="1"/>
              <a:t>the</a:t>
            </a:r>
            <a:r>
              <a:rPr lang="nl-NL" dirty="0"/>
              <a:t> quiz</a:t>
            </a:r>
          </a:p>
          <a:p>
            <a:pPr lvl="1"/>
            <a:r>
              <a:rPr lang="nl-NL" dirty="0"/>
              <a:t>Game </a:t>
            </a:r>
            <a:r>
              <a:rPr lang="nl-NL" dirty="0" err="1"/>
              <a:t>history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 profile</a:t>
            </a:r>
          </a:p>
          <a:p>
            <a:pPr lvl="1"/>
            <a:r>
              <a:rPr lang="nl-NL" dirty="0" err="1"/>
              <a:t>Two</a:t>
            </a:r>
            <a:r>
              <a:rPr lang="nl-NL" dirty="0"/>
              <a:t> </a:t>
            </a:r>
            <a:r>
              <a:rPr lang="nl-NL" dirty="0" err="1"/>
              <a:t>player</a:t>
            </a:r>
            <a:r>
              <a:rPr lang="nl-NL" dirty="0"/>
              <a:t> mode</a:t>
            </a:r>
          </a:p>
          <a:p>
            <a:pPr lvl="1"/>
            <a:r>
              <a:rPr lang="nl-NL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24444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2"/>
          <a:srcRect l="833" t="11476" r="3716" b="5021"/>
          <a:stretch/>
        </p:blipFill>
        <p:spPr>
          <a:xfrm>
            <a:off x="4858559" y="2551585"/>
            <a:ext cx="6051609" cy="2977929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42444"/>
            <a:ext cx="10131425" cy="1456267"/>
          </a:xfrm>
        </p:spPr>
        <p:txBody>
          <a:bodyPr/>
          <a:lstStyle/>
          <a:p>
            <a:r>
              <a:rPr lang="nl-NL" dirty="0"/>
              <a:t>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307939"/>
            <a:ext cx="10131425" cy="4483261"/>
          </a:xfrm>
        </p:spPr>
        <p:txBody>
          <a:bodyPr>
            <a:normAutofit fontScale="77500" lnSpcReduction="20000"/>
          </a:bodyPr>
          <a:lstStyle/>
          <a:p>
            <a:r>
              <a:rPr lang="nl-NL" sz="2400" dirty="0"/>
              <a:t>Spring Framework</a:t>
            </a:r>
          </a:p>
          <a:p>
            <a:pPr lvl="1"/>
            <a:r>
              <a:rPr lang="nl-NL" sz="2000" dirty="0"/>
              <a:t>Spring data: </a:t>
            </a:r>
            <a:r>
              <a:rPr lang="nl-NL" sz="2000" dirty="0" err="1"/>
              <a:t>repositories</a:t>
            </a:r>
            <a:r>
              <a:rPr lang="nl-NL" sz="2000" dirty="0"/>
              <a:t>, </a:t>
            </a:r>
            <a:r>
              <a:rPr lang="nl-NL" sz="2000" dirty="0" err="1"/>
              <a:t>hibernate</a:t>
            </a:r>
            <a:r>
              <a:rPr lang="nl-NL" sz="2000" dirty="0"/>
              <a:t>, </a:t>
            </a:r>
            <a:r>
              <a:rPr lang="nl-NL" sz="2000" dirty="0" err="1"/>
              <a:t>MySQL</a:t>
            </a:r>
            <a:r>
              <a:rPr lang="nl-NL" sz="2000" dirty="0"/>
              <a:t> as database</a:t>
            </a:r>
          </a:p>
          <a:p>
            <a:pPr lvl="1"/>
            <a:r>
              <a:rPr lang="nl-NL" sz="2000" dirty="0"/>
              <a:t>Spring REST: Services, controllers</a:t>
            </a:r>
          </a:p>
          <a:p>
            <a:pPr lvl="1"/>
            <a:r>
              <a:rPr lang="nl-NL" sz="2000" dirty="0"/>
              <a:t>Spring security: JWT </a:t>
            </a:r>
            <a:r>
              <a:rPr lang="nl-NL" sz="2000" dirty="0" err="1"/>
              <a:t>based</a:t>
            </a:r>
            <a:r>
              <a:rPr lang="nl-NL" sz="2000" dirty="0"/>
              <a:t> security</a:t>
            </a:r>
          </a:p>
          <a:p>
            <a:r>
              <a:rPr lang="nl-NL" sz="2400" dirty="0"/>
              <a:t> Browser </a:t>
            </a:r>
            <a:r>
              <a:rPr lang="nl-NL" sz="2400" dirty="0" err="1"/>
              <a:t>based</a:t>
            </a:r>
            <a:r>
              <a:rPr lang="nl-NL" sz="2400" dirty="0"/>
              <a:t> </a:t>
            </a:r>
            <a:r>
              <a:rPr lang="nl-NL" sz="2400" dirty="0" err="1"/>
              <a:t>frontend</a:t>
            </a:r>
            <a:endParaRPr lang="nl-NL" sz="2400" dirty="0"/>
          </a:p>
          <a:p>
            <a:pPr lvl="1"/>
            <a:r>
              <a:rPr lang="nl-NL" sz="2200" dirty="0"/>
              <a:t>HTML </a:t>
            </a:r>
          </a:p>
          <a:p>
            <a:pPr lvl="1"/>
            <a:r>
              <a:rPr lang="nl-NL" sz="2200" dirty="0"/>
              <a:t>CSS</a:t>
            </a:r>
          </a:p>
          <a:p>
            <a:pPr lvl="1"/>
            <a:r>
              <a:rPr lang="nl-NL" sz="2200" dirty="0"/>
              <a:t>Javascript </a:t>
            </a:r>
          </a:p>
          <a:p>
            <a:pPr lvl="1"/>
            <a:r>
              <a:rPr lang="nl-NL" sz="2200" dirty="0" err="1"/>
              <a:t>Polymer</a:t>
            </a:r>
            <a:r>
              <a:rPr lang="nl-NL" sz="2200" dirty="0"/>
              <a:t>: Ajax, styling</a:t>
            </a:r>
            <a:endParaRPr lang="nl-NL" sz="2000" dirty="0"/>
          </a:p>
          <a:p>
            <a:r>
              <a:rPr lang="nl-NL" sz="2200" dirty="0"/>
              <a:t>Tools</a:t>
            </a:r>
          </a:p>
          <a:p>
            <a:pPr lvl="1"/>
            <a:r>
              <a:rPr lang="nl-NL" sz="2000" dirty="0" err="1"/>
              <a:t>Eclipse</a:t>
            </a:r>
            <a:r>
              <a:rPr lang="nl-NL" sz="2000" dirty="0"/>
              <a:t> - Spring Tool Suite</a:t>
            </a:r>
          </a:p>
          <a:p>
            <a:pPr lvl="1"/>
            <a:r>
              <a:rPr lang="nl-NL" sz="2000" dirty="0"/>
              <a:t>Git</a:t>
            </a:r>
          </a:p>
          <a:p>
            <a:pPr lvl="1"/>
            <a:r>
              <a:rPr lang="nl-NL" sz="2000" dirty="0" err="1"/>
              <a:t>MySql</a:t>
            </a:r>
            <a:r>
              <a:rPr lang="nl-NL" sz="2000" dirty="0"/>
              <a:t> Workbench	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/>
          <a:srcRect l="1" t="52122" r="62331" b="5350"/>
          <a:stretch/>
        </p:blipFill>
        <p:spPr>
          <a:xfrm>
            <a:off x="3973688" y="4098834"/>
            <a:ext cx="3910675" cy="2483554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4"/>
          <a:srcRect t="2633" r="35833" b="28723"/>
          <a:stretch/>
        </p:blipFill>
        <p:spPr>
          <a:xfrm>
            <a:off x="6786910" y="203669"/>
            <a:ext cx="4952039" cy="2979798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16614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440" y="123678"/>
            <a:ext cx="10131425" cy="1456267"/>
          </a:xfrm>
        </p:spPr>
        <p:txBody>
          <a:bodyPr/>
          <a:lstStyle/>
          <a:p>
            <a:r>
              <a:rPr lang="nl-NL" dirty="0"/>
              <a:t>System Architecture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2546426" y="2060295"/>
            <a:ext cx="5027408" cy="2650603"/>
            <a:chOff x="2176041" y="2060295"/>
            <a:chExt cx="5027408" cy="2650603"/>
          </a:xfrm>
          <a:solidFill>
            <a:schemeClr val="tx2">
              <a:lumMod val="90000"/>
            </a:schemeClr>
          </a:solidFill>
        </p:grpSpPr>
        <p:sp>
          <p:nvSpPr>
            <p:cNvPr id="28" name="Rectangle 27"/>
            <p:cNvSpPr/>
            <p:nvPr/>
          </p:nvSpPr>
          <p:spPr>
            <a:xfrm>
              <a:off x="3855336" y="2060295"/>
              <a:ext cx="1668818" cy="265060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bg1"/>
                  </a:solidFill>
                </a:rPr>
                <a:t>Services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Question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Quiz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Option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480526" y="2060296"/>
              <a:ext cx="1722923" cy="265060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>
                  <a:solidFill>
                    <a:schemeClr val="bg1"/>
                  </a:solidFill>
                </a:rPr>
                <a:t>Controllers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Question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Quiz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176041" y="2060296"/>
              <a:ext cx="1679295" cy="265060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b="1" dirty="0" err="1">
                  <a:solidFill>
                    <a:schemeClr val="bg1"/>
                  </a:solidFill>
                </a:rPr>
                <a:t>Repositories</a:t>
              </a:r>
              <a:endParaRPr lang="nl-NL" b="1" dirty="0">
                <a:solidFill>
                  <a:schemeClr val="bg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Movie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 err="1">
                  <a:solidFill>
                    <a:schemeClr val="bg1"/>
                  </a:solidFill>
                </a:rPr>
                <a:t>QuestionType</a:t>
              </a:r>
              <a:endParaRPr lang="nl-NL" sz="1600" dirty="0">
                <a:solidFill>
                  <a:schemeClr val="bg1"/>
                </a:solidFill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Question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nl-NL" sz="1600" dirty="0">
                  <a:solidFill>
                    <a:schemeClr val="bg1"/>
                  </a:solidFill>
                </a:rPr>
                <a:t>Quiz</a:t>
              </a:r>
            </a:p>
          </p:txBody>
        </p:sp>
      </p:grpSp>
      <p:sp>
        <p:nvSpPr>
          <p:cNvPr id="32" name="Rectangle 31"/>
          <p:cNvSpPr/>
          <p:nvPr/>
        </p:nvSpPr>
        <p:spPr>
          <a:xfrm>
            <a:off x="9434927" y="2060296"/>
            <a:ext cx="1724628" cy="2691112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 err="1">
                <a:solidFill>
                  <a:schemeClr val="bg1"/>
                </a:solidFill>
              </a:rPr>
              <a:t>Frontend</a:t>
            </a:r>
            <a:endParaRPr lang="nl-NL" b="1" dirty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nl-NL" sz="1600" dirty="0" err="1">
                <a:solidFill>
                  <a:schemeClr val="bg1"/>
                </a:solidFill>
              </a:rPr>
              <a:t>Polymer</a:t>
            </a:r>
            <a:endParaRPr lang="nl-NL" sz="1600" dirty="0">
              <a:solidFill>
                <a:schemeClr val="bg1"/>
              </a:solidFill>
            </a:endParaRPr>
          </a:p>
        </p:txBody>
      </p:sp>
      <p:sp>
        <p:nvSpPr>
          <p:cNvPr id="33" name="Cylinder 32"/>
          <p:cNvSpPr/>
          <p:nvPr/>
        </p:nvSpPr>
        <p:spPr>
          <a:xfrm>
            <a:off x="396546" y="2696902"/>
            <a:ext cx="1118405" cy="1481559"/>
          </a:xfrm>
          <a:prstGeom prst="can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 err="1">
                <a:solidFill>
                  <a:schemeClr val="bg1"/>
                </a:solidFill>
              </a:rPr>
              <a:t>MySQL</a:t>
            </a:r>
            <a:endParaRPr lang="nl-NL" b="1" dirty="0">
              <a:solidFill>
                <a:schemeClr val="bg1"/>
              </a:solidFill>
            </a:endParaRPr>
          </a:p>
          <a:p>
            <a:pPr algn="ctr"/>
            <a:r>
              <a:rPr lang="nl-NL" b="1" dirty="0">
                <a:solidFill>
                  <a:schemeClr val="bg1"/>
                </a:solidFill>
              </a:rPr>
              <a:t>Datebase</a:t>
            </a:r>
          </a:p>
        </p:txBody>
      </p:sp>
      <p:sp>
        <p:nvSpPr>
          <p:cNvPr id="34" name="Diamond 33"/>
          <p:cNvSpPr/>
          <p:nvPr/>
        </p:nvSpPr>
        <p:spPr>
          <a:xfrm>
            <a:off x="5826604" y="5034987"/>
            <a:ext cx="1627488" cy="1427375"/>
          </a:xfrm>
          <a:prstGeom prst="diamond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>
                <a:solidFill>
                  <a:schemeClr val="bg1"/>
                </a:solidFill>
              </a:rPr>
              <a:t>Movie API</a:t>
            </a:r>
          </a:p>
        </p:txBody>
      </p:sp>
      <p:sp>
        <p:nvSpPr>
          <p:cNvPr id="36" name="Arrow: Right 35"/>
          <p:cNvSpPr/>
          <p:nvPr/>
        </p:nvSpPr>
        <p:spPr>
          <a:xfrm>
            <a:off x="7940228" y="2604303"/>
            <a:ext cx="1331089" cy="688692"/>
          </a:xfrm>
          <a:prstGeom prst="right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JSON { }</a:t>
            </a:r>
          </a:p>
        </p:txBody>
      </p:sp>
      <p:sp>
        <p:nvSpPr>
          <p:cNvPr id="38" name="Arrow: Left 37"/>
          <p:cNvSpPr/>
          <p:nvPr/>
        </p:nvSpPr>
        <p:spPr>
          <a:xfrm>
            <a:off x="7815687" y="3773345"/>
            <a:ext cx="1377387" cy="625033"/>
          </a:xfrm>
          <a:prstGeom prst="left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JSON { }</a:t>
            </a:r>
          </a:p>
        </p:txBody>
      </p:sp>
      <p:sp>
        <p:nvSpPr>
          <p:cNvPr id="40" name="Arrow: Left-Up 39"/>
          <p:cNvSpPr/>
          <p:nvPr/>
        </p:nvSpPr>
        <p:spPr>
          <a:xfrm rot="5400000">
            <a:off x="4705996" y="4886652"/>
            <a:ext cx="1255853" cy="985363"/>
          </a:xfrm>
          <a:prstGeom prst="leftUp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  <p:sp>
        <p:nvSpPr>
          <p:cNvPr id="41" name="Arrow: Left-Right 40"/>
          <p:cNvSpPr/>
          <p:nvPr/>
        </p:nvSpPr>
        <p:spPr>
          <a:xfrm>
            <a:off x="1643605" y="3217762"/>
            <a:ext cx="763929" cy="405114"/>
          </a:xfrm>
          <a:prstGeom prst="leftRightArrow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927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113" y="193680"/>
            <a:ext cx="5008944" cy="1456267"/>
          </a:xfrm>
        </p:spPr>
        <p:txBody>
          <a:bodyPr/>
          <a:lstStyle/>
          <a:p>
            <a:r>
              <a:rPr lang="nl-NL" dirty="0"/>
              <a:t>Data </a:t>
            </a:r>
            <a:r>
              <a:rPr lang="nl-NL" dirty="0" err="1"/>
              <a:t>MOdel</a:t>
            </a:r>
            <a:endParaRPr lang="nl-NL" dirty="0"/>
          </a:p>
        </p:txBody>
      </p:sp>
      <p:sp>
        <p:nvSpPr>
          <p:cNvPr id="4" name="Rectangle 3"/>
          <p:cNvSpPr/>
          <p:nvPr/>
        </p:nvSpPr>
        <p:spPr>
          <a:xfrm>
            <a:off x="931759" y="2874377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Quiz</a:t>
            </a:r>
          </a:p>
        </p:txBody>
      </p:sp>
      <p:sp>
        <p:nvSpPr>
          <p:cNvPr id="6" name="Rectangle 5"/>
          <p:cNvSpPr/>
          <p:nvPr/>
        </p:nvSpPr>
        <p:spPr>
          <a:xfrm>
            <a:off x="8593033" y="4305782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Movie</a:t>
            </a:r>
          </a:p>
        </p:txBody>
      </p:sp>
      <p:sp>
        <p:nvSpPr>
          <p:cNvPr id="7" name="Rectangle 6"/>
          <p:cNvSpPr/>
          <p:nvPr/>
        </p:nvSpPr>
        <p:spPr>
          <a:xfrm>
            <a:off x="8634711" y="1080301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Question Type</a:t>
            </a:r>
          </a:p>
        </p:txBody>
      </p:sp>
      <p:sp>
        <p:nvSpPr>
          <p:cNvPr id="8" name="Rectangle 7"/>
          <p:cNvSpPr/>
          <p:nvPr/>
        </p:nvSpPr>
        <p:spPr>
          <a:xfrm>
            <a:off x="4845400" y="2874376"/>
            <a:ext cx="1817225" cy="1527859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Question</a:t>
            </a:r>
          </a:p>
        </p:txBody>
      </p:sp>
      <p:cxnSp>
        <p:nvCxnSpPr>
          <p:cNvPr id="9" name="Straight Connector 8"/>
          <p:cNvCxnSpPr>
            <a:stCxn id="4" idx="3"/>
            <a:endCxn id="8" idx="1"/>
          </p:cNvCxnSpPr>
          <p:nvPr/>
        </p:nvCxnSpPr>
        <p:spPr>
          <a:xfrm flipV="1">
            <a:off x="2748984" y="3638306"/>
            <a:ext cx="2096416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8" idx="3"/>
            <a:endCxn id="7" idx="1"/>
          </p:cNvCxnSpPr>
          <p:nvPr/>
        </p:nvCxnSpPr>
        <p:spPr>
          <a:xfrm flipV="1">
            <a:off x="6662625" y="1844231"/>
            <a:ext cx="1972086" cy="17940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8" idx="3"/>
            <a:endCxn id="6" idx="1"/>
          </p:cNvCxnSpPr>
          <p:nvPr/>
        </p:nvCxnSpPr>
        <p:spPr>
          <a:xfrm>
            <a:off x="6662625" y="3638306"/>
            <a:ext cx="1930408" cy="14314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198957" y="3210526"/>
            <a:ext cx="570990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0..*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80127" y="1365473"/>
            <a:ext cx="312906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87813" y="4264554"/>
            <a:ext cx="312906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76377" y="3210526"/>
            <a:ext cx="312906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14752" y="2680789"/>
            <a:ext cx="570990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0..*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858387" y="4228577"/>
            <a:ext cx="570990" cy="4001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nl-NL" sz="2000" dirty="0">
                <a:solidFill>
                  <a:schemeClr val="bg1"/>
                </a:solidFill>
              </a:rPr>
              <a:t>0..*</a:t>
            </a:r>
          </a:p>
        </p:txBody>
      </p:sp>
    </p:spTree>
    <p:extLst>
      <p:ext uri="{BB962C8B-B14F-4D97-AF65-F5344CB8AC3E}">
        <p14:creationId xmlns:p14="http://schemas.microsoft.com/office/powerpoint/2010/main" val="2917471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Security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Authorization</a:t>
            </a:r>
            <a:r>
              <a:rPr lang="nl-NL" dirty="0"/>
              <a:t> </a:t>
            </a:r>
            <a:r>
              <a:rPr lang="nl-NL" dirty="0" err="1"/>
              <a:t>using</a:t>
            </a:r>
            <a:r>
              <a:rPr lang="nl-NL" dirty="0"/>
              <a:t> JWT (JSON Web Token)</a:t>
            </a:r>
          </a:p>
          <a:p>
            <a:pPr lvl="1"/>
            <a:r>
              <a:rPr lang="nl-NL" dirty="0"/>
              <a:t>Token </a:t>
            </a:r>
            <a:r>
              <a:rPr lang="nl-NL" dirty="0" err="1"/>
              <a:t>generation</a:t>
            </a:r>
            <a:r>
              <a:rPr lang="nl-NL" dirty="0"/>
              <a:t> </a:t>
            </a:r>
            <a:r>
              <a:rPr lang="nl-NL" dirty="0" err="1"/>
              <a:t>using</a:t>
            </a:r>
            <a:r>
              <a:rPr lang="nl-NL" dirty="0"/>
              <a:t> </a:t>
            </a:r>
            <a:r>
              <a:rPr lang="nl-NL" dirty="0" err="1"/>
              <a:t>secret</a:t>
            </a:r>
            <a:r>
              <a:rPr lang="nl-NL" dirty="0"/>
              <a:t> </a:t>
            </a:r>
            <a:r>
              <a:rPr lang="nl-NL" dirty="0" err="1"/>
              <a:t>key</a:t>
            </a:r>
            <a:endParaRPr lang="nl-NL" dirty="0"/>
          </a:p>
          <a:p>
            <a:pPr lvl="1"/>
            <a:r>
              <a:rPr lang="nl-NL" dirty="0" err="1"/>
              <a:t>Local</a:t>
            </a:r>
            <a:r>
              <a:rPr lang="nl-NL" dirty="0"/>
              <a:t> storage of token </a:t>
            </a:r>
            <a:r>
              <a:rPr lang="nl-NL" dirty="0" err="1"/>
              <a:t>using</a:t>
            </a:r>
            <a:r>
              <a:rPr lang="nl-NL" dirty="0"/>
              <a:t> cookies</a:t>
            </a:r>
          </a:p>
          <a:p>
            <a:pPr lvl="1"/>
            <a:r>
              <a:rPr lang="nl-NL" dirty="0"/>
              <a:t>Token </a:t>
            </a:r>
            <a:r>
              <a:rPr lang="nl-NL" dirty="0" err="1"/>
              <a:t>lifetime</a:t>
            </a:r>
            <a:endParaRPr lang="nl-NL" dirty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1" r="2809"/>
          <a:stretch/>
        </p:blipFill>
        <p:spPr>
          <a:xfrm>
            <a:off x="6080851" y="1444978"/>
            <a:ext cx="4252605" cy="4090422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062261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Sprint reviews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579" y="2562042"/>
            <a:ext cx="2619606" cy="2746118"/>
          </a:xfrm>
          <a:ln w="19050">
            <a:solidFill>
              <a:schemeClr val="bg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6253" y="2562042"/>
            <a:ext cx="2960566" cy="2746118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85801" y="2142067"/>
            <a:ext cx="10131425" cy="4177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85801" y="2711884"/>
            <a:ext cx="6860894" cy="24032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err="1"/>
              <a:t>Improvements</a:t>
            </a:r>
            <a:r>
              <a:rPr lang="nl-NL" dirty="0"/>
              <a:t> </a:t>
            </a:r>
            <a:r>
              <a:rPr lang="nl-NL" dirty="0" err="1"/>
              <a:t>during</a:t>
            </a:r>
            <a:r>
              <a:rPr lang="nl-NL" dirty="0"/>
              <a:t> second sprint</a:t>
            </a:r>
          </a:p>
          <a:p>
            <a:pPr lvl="1"/>
            <a:r>
              <a:rPr lang="nl-NL" dirty="0"/>
              <a:t>More </a:t>
            </a:r>
            <a:r>
              <a:rPr lang="nl-NL" dirty="0" err="1"/>
              <a:t>manageable</a:t>
            </a:r>
            <a:r>
              <a:rPr lang="nl-NL" dirty="0"/>
              <a:t> user </a:t>
            </a:r>
            <a:r>
              <a:rPr lang="nl-NL" dirty="0" err="1"/>
              <a:t>stories</a:t>
            </a:r>
            <a:endParaRPr lang="nl-NL" dirty="0"/>
          </a:p>
          <a:p>
            <a:pPr lvl="1"/>
            <a:r>
              <a:rPr lang="nl-NL" dirty="0" err="1"/>
              <a:t>Defining</a:t>
            </a:r>
            <a:r>
              <a:rPr lang="nl-NL" dirty="0"/>
              <a:t> </a:t>
            </a:r>
            <a:r>
              <a:rPr lang="nl-NL" dirty="0" err="1"/>
              <a:t>tasks</a:t>
            </a:r>
            <a:r>
              <a:rPr lang="nl-NL" dirty="0"/>
              <a:t> </a:t>
            </a:r>
            <a:r>
              <a:rPr lang="nl-NL" dirty="0" err="1"/>
              <a:t>during</a:t>
            </a:r>
            <a:r>
              <a:rPr lang="nl-NL" dirty="0"/>
              <a:t> sprint planning</a:t>
            </a:r>
          </a:p>
          <a:p>
            <a:endParaRPr lang="nl-NL" dirty="0"/>
          </a:p>
        </p:txBody>
      </p:sp>
      <p:sp>
        <p:nvSpPr>
          <p:cNvPr id="3" name="TextBox 2"/>
          <p:cNvSpPr txBox="1"/>
          <p:nvPr/>
        </p:nvSpPr>
        <p:spPr>
          <a:xfrm>
            <a:off x="6965224" y="4297015"/>
            <a:ext cx="85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>
                <a:solidFill>
                  <a:schemeClr val="bg1"/>
                </a:solidFill>
              </a:rPr>
              <a:t>Actual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69292" y="3865837"/>
            <a:ext cx="85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>
                <a:solidFill>
                  <a:schemeClr val="bg1"/>
                </a:solidFill>
              </a:rPr>
              <a:t>Ideal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66356" y="3030457"/>
            <a:ext cx="85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>
                <a:solidFill>
                  <a:schemeClr val="bg1"/>
                </a:solidFill>
              </a:rPr>
              <a:t>Ideal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76582" y="3279159"/>
            <a:ext cx="85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>
                <a:solidFill>
                  <a:schemeClr val="bg1"/>
                </a:solidFill>
              </a:rPr>
              <a:t>Actual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16200000">
            <a:off x="4103791" y="3435216"/>
            <a:ext cx="152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# story points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7228594" y="3458863"/>
            <a:ext cx="152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# story points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35753" y="5256544"/>
            <a:ext cx="85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608853" y="5256544"/>
            <a:ext cx="85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38579" y="2154610"/>
            <a:ext cx="97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bg1"/>
                </a:solidFill>
              </a:rPr>
              <a:t>Sprint 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75213" y="2154610"/>
            <a:ext cx="97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>
                <a:solidFill>
                  <a:schemeClr val="bg1"/>
                </a:solidFill>
              </a:rPr>
              <a:t>Sprint 2</a:t>
            </a:r>
          </a:p>
        </p:txBody>
      </p:sp>
    </p:spTree>
    <p:extLst>
      <p:ext uri="{BB962C8B-B14F-4D97-AF65-F5344CB8AC3E}">
        <p14:creationId xmlns:p14="http://schemas.microsoft.com/office/powerpoint/2010/main" val="626697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Lessons</a:t>
            </a:r>
            <a:r>
              <a:rPr lang="nl-NL" dirty="0"/>
              <a:t> </a:t>
            </a:r>
            <a:r>
              <a:rPr lang="nl-NL" dirty="0" err="1"/>
              <a:t>learned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SCRUM </a:t>
            </a:r>
            <a:r>
              <a:rPr lang="nl-NL" dirty="0" err="1"/>
              <a:t>process</a:t>
            </a:r>
            <a:endParaRPr lang="nl-NL" dirty="0"/>
          </a:p>
          <a:p>
            <a:r>
              <a:rPr lang="nl-NL" dirty="0"/>
              <a:t>Architecture of web </a:t>
            </a:r>
            <a:r>
              <a:rPr lang="nl-NL" dirty="0" err="1"/>
              <a:t>application</a:t>
            </a:r>
            <a:r>
              <a:rPr lang="nl-NL" dirty="0"/>
              <a:t> (controllers, services, </a:t>
            </a:r>
            <a:r>
              <a:rPr lang="nl-NL" dirty="0" err="1"/>
              <a:t>repositories</a:t>
            </a:r>
            <a:r>
              <a:rPr lang="nl-NL" dirty="0"/>
              <a:t>, </a:t>
            </a:r>
            <a:r>
              <a:rPr lang="nl-NL" dirty="0" err="1"/>
              <a:t>configurations</a:t>
            </a:r>
            <a:r>
              <a:rPr lang="nl-NL" dirty="0"/>
              <a:t>)</a:t>
            </a:r>
          </a:p>
          <a:p>
            <a:r>
              <a:rPr lang="nl-NL" dirty="0" err="1"/>
              <a:t>RESTful</a:t>
            </a:r>
            <a:r>
              <a:rPr lang="nl-NL" dirty="0"/>
              <a:t> design</a:t>
            </a:r>
          </a:p>
          <a:p>
            <a:r>
              <a:rPr lang="nl-NL" dirty="0"/>
              <a:t>Test </a:t>
            </a:r>
            <a:r>
              <a:rPr lang="nl-NL" dirty="0" err="1"/>
              <a:t>Driven</a:t>
            </a:r>
            <a:r>
              <a:rPr lang="nl-NL" dirty="0"/>
              <a:t> Development</a:t>
            </a:r>
          </a:p>
          <a:p>
            <a:r>
              <a:rPr lang="nl-NL" dirty="0" err="1"/>
              <a:t>Working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Java </a:t>
            </a:r>
            <a:r>
              <a:rPr lang="nl-NL" dirty="0" err="1"/>
              <a:t>framework</a:t>
            </a:r>
            <a:endParaRPr lang="nl-NL" dirty="0"/>
          </a:p>
          <a:p>
            <a:r>
              <a:rPr lang="nl-NL" dirty="0" err="1"/>
              <a:t>Working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</a:t>
            </a:r>
            <a:r>
              <a:rPr lang="nl-NL" dirty="0" err="1"/>
              <a:t>frontend-framework</a:t>
            </a:r>
            <a:endParaRPr lang="nl-NL" dirty="0"/>
          </a:p>
          <a:p>
            <a:r>
              <a:rPr lang="nl-NL" dirty="0"/>
              <a:t>Using </a:t>
            </a:r>
            <a:r>
              <a:rPr lang="nl-NL" dirty="0" err="1"/>
              <a:t>an</a:t>
            </a:r>
            <a:r>
              <a:rPr lang="nl-NL" dirty="0"/>
              <a:t> IDE</a:t>
            </a:r>
          </a:p>
          <a:p>
            <a:r>
              <a:rPr lang="nl-NL" dirty="0"/>
              <a:t>Using Git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98405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157</TotalTime>
  <Words>251</Words>
  <Application>Microsoft Office PowerPoint</Application>
  <PresentationFormat>Widescreen</PresentationFormat>
  <Paragraphs>90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Celestial</vt:lpstr>
      <vt:lpstr>Movie Master </vt:lpstr>
      <vt:lpstr>PowerPoint Presentation</vt:lpstr>
      <vt:lpstr>The product backlog</vt:lpstr>
      <vt:lpstr>STACK</vt:lpstr>
      <vt:lpstr>System Architecture</vt:lpstr>
      <vt:lpstr>Data MOdel</vt:lpstr>
      <vt:lpstr>Security features</vt:lpstr>
      <vt:lpstr>Sprint reviews</vt:lpstr>
      <vt:lpstr>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Master </dc:title>
  <dc:creator>David Mischke</dc:creator>
  <cp:lastModifiedBy>Harriet Mulder</cp:lastModifiedBy>
  <cp:revision>39</cp:revision>
  <dcterms:created xsi:type="dcterms:W3CDTF">2017-01-24T08:10:25Z</dcterms:created>
  <dcterms:modified xsi:type="dcterms:W3CDTF">2017-01-24T12:27:45Z</dcterms:modified>
</cp:coreProperties>
</file>

<file path=docProps/thumbnail.jpeg>
</file>